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324" r:id="rId2"/>
    <p:sldId id="326" r:id="rId3"/>
    <p:sldId id="328" r:id="rId4"/>
    <p:sldId id="331" r:id="rId5"/>
    <p:sldId id="332" r:id="rId6"/>
    <p:sldId id="330" r:id="rId7"/>
    <p:sldId id="329" r:id="rId8"/>
    <p:sldId id="327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32" autoAdjust="0"/>
    <p:restoredTop sz="92359" autoAdjust="0"/>
  </p:normalViewPr>
  <p:slideViewPr>
    <p:cSldViewPr>
      <p:cViewPr varScale="1">
        <p:scale>
          <a:sx n="74" d="100"/>
          <a:sy n="74" d="100"/>
        </p:scale>
        <p:origin x="7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47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9F0A4FC-A029-3D1D-AFC6-5D1BD2B51B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AB5555-BB2B-23C9-C999-9632148A67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B0D20D3-0A0B-4EFC-825C-6CFB9021293E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B20CFEB-F628-8CD6-E10C-F5D0D6D1F0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24B42F7-BEA5-194C-5743-16901AC9DE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F3D2E6-7090-13BE-0776-9092DD76D5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E0474-C49A-7047-59C4-3712BE1CB0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06A28E6-C75A-4B35-8363-4E7A3B319582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1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683250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BD3BC-0CD5-24CE-DBA9-40E9AB02E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C4A75F-F572-F81C-01E2-7C4429EDE8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8C06BD-E7B4-40AF-147A-DFD694C507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WDI. 2010 data from Dreze and Sen (2013), Table 6.2; 2022 data from one WDI online. In 2022, “Middle East &amp; North Africa” includes Afghanistan and Pakistan.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2E8EF-1579-2A11-DCFA-BDC99DC657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2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1485044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29D09-6E14-CB16-1DBE-5735A4B5F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455F54-B62B-4CDB-CF1A-2FFD24143E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AA1730-9794-0AB9-15F0-F1E9EAF19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WDI online</a:t>
            </a:r>
            <a:r>
              <a:rPr lang="en-US"/>
              <a:t>. 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3DBCD-6D93-F4DC-A789-EADDDC8F4A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3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4208115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CA6AF-CD91-7D9C-CC77-5327A215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09C1BC-0DC8-5560-D904-830C83EA84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5040A4-6C0C-896B-D40F-CFC94C1C36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WDI online. The average for “IDA and IBRD countries” is 2.9%. “Middle East &amp; North Africa” includes Afghanistan and Pakistan.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9F466-7E68-5D59-924E-D6DDB4508D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4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929713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77984-B1AC-F41C-E517-698E54C13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15FD0C-98F7-AB43-5E5D-D05BEF5BA5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DAE06D-E9E2-0DC7-8E45-3D98DE7DA3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WDI online. “Middle East &amp; North Africa” includes Afghanistan and Pakistan.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2DF09-6942-CB4B-4337-EEB4793EE1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5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924604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2D431-4856-EE04-9E35-6134CA1C2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5B9B42-2852-96AF-1904-9ACA6A2B64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ED6987-80C9-B8A1-3D0B-56938CF4E1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WDI. 2010 data from Dreze and Sen (2013), Table 6.2; 2022 data from one WDI online. The average for “IDA and IBRD countries” is 2.9%. In 2022, “Middle East &amp; North Africa” includes Afghanistan and Pakistan.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8D199-82F0-5B6D-BE8E-A7893570E3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6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385151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91408-4461-070F-70E5-D261C6889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BF56E0-56EF-57E7-C639-FE0CE469E8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503621-35F2-D5B2-67E9-B04AE9CCD0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“Middle East &amp; North Africa” includes Afghanistan and Pakistan.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C34BC-50B3-E620-18A9-987A2EA377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7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4050465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43DCE-C6E9-FD4B-549C-A4EF2E9D5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25CC8D-FB2A-6A7F-CB56-154AB13023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0E086E-A6CF-8CAB-BE35-5A0D19C2F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average for “IDA and IBRD countries” is 2.9%. “Middle East &amp; North Africa” includes Afghanistan and Pakistan.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464182-477C-15B7-8A00-39E6030C5D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6A28E6-C75A-4B35-8363-4E7A3B319582}" type="slidenum">
              <a:rPr lang="en-IN" altLang="en-US" smtClean="0"/>
              <a:pPr>
                <a:defRPr/>
              </a:pPr>
              <a:t>8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394232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969E7-0F48-382A-C09B-0B4D1DDBA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719EA-0DF3-49BB-B1EE-FA26AFD26307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B59E8-2ED1-624F-1C27-12A2D18C1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35A80-40EF-B1ED-B91A-4D54F36B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0BFB0-92C3-4ADC-8AED-819377679909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4367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13A59-3A90-B606-1C32-7C9A2814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F68FB-1A54-474D-AB42-1FD79F85458D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0B6DC-19F5-E58F-B318-5E05B8339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0E6F7-5439-F982-D88F-2A56EE25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AE47D-B6C6-47D5-800B-D0CEB5A26282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409267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0503B-0494-ADE5-59B1-C709B2F3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F9FA7-5762-4279-8C44-1E53C0B68905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D3BD-0B2C-BD8E-96DD-D4A0F9EFC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7F343-B3F5-C9FF-EA9F-7927650BC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73D0C-34FC-44D1-AD84-11F2F08318DB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59774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1B104-7A76-AAAB-EDC6-54C523EB2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2A2F4-49C6-4B7B-9A12-E2A65877DD56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A50A6-2F79-4726-04B6-3FACD794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84395-9057-FF6F-0560-F397AF88A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0D16E-59F3-4FCD-B239-99A8829246A5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5937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F1CA6-DF87-FFC8-17CE-21215DD67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3D8EF-FD5B-4F1D-A84B-A03607FACB26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4C343-7DEA-AB8E-DF40-EB8DB2692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1B069-A637-C6CE-9A99-01EF41EFE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D73E5-FFFD-4F15-BF57-7638C3E4AA23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15148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A9F111-8C80-5C62-BA28-C2852BBEC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F1ED0-F24C-4B1E-899F-393F88E837A2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7117428-6047-5AF6-4092-75EFC4745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834F8D-7B16-8BAD-718E-084AC307D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02BA1-E52F-4365-8481-57F8F72CB26B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38146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6A264EF-3677-47B5-10ED-48F6FE895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7F12-437A-4C90-9CC6-1FC452A83FDC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6E2A3CE-F8A9-D8DB-25A1-12A906520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7CB194-1A05-18C8-525D-A12A2E790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64ED6-F945-467D-B9E9-A8E3C6C01D5D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400911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4C19E2-66CC-8668-09BC-61FEEA6B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EFF1D-700F-4991-BC13-DB649187BD85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454907E-3BF8-5E76-4723-AEF564771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EF72D35-E5FF-CB6A-B720-64EA85C9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CB72A-D469-430A-B975-E8831D963EEC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20028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A135F7A-7236-04D4-B473-FF72AF7C4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C79E4-4A08-4626-8A0E-A7872FC413C1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E682152-E631-7649-030B-9B36FE7A2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743570-8540-B390-DC54-0E205B0F6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6EA3A-B1AF-4625-8FE1-87F1AFC17907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67524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AF54E5-4F1A-7562-796E-9A7882D07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3CB9E-EB56-4CC6-89BE-73C10750CE8C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11B29B-309D-A162-600C-AB66C816A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BE0F8B-878A-A7A3-BF61-C17CAD29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8831C-CB82-4CB1-8ACD-5DE5E78D2C53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134726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31CE40-D6C7-A0B5-ADE2-8A914D339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0FFF5-40A9-45D5-9BF5-F5A2A2037CC7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8A2F80-CD88-C67D-A21C-A0ED0D0A3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5D9F3F-CA9B-279C-F06F-E4C855CD7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3516A-32C3-4C30-B51D-EB91B66ACCA2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169264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E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7503A8A-56D0-A3C1-A53D-2C2FA796FD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CC8E1BB-CF50-E165-A182-5396E544D5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87DC9-B5C9-95F3-B2B5-4013CD222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D000AE-0946-4AC5-9FEC-FFC640FA8CE0}" type="datetimeFigureOut">
              <a:rPr lang="en-IN"/>
              <a:pPr>
                <a:defRPr/>
              </a:pPr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12061-F31D-CB85-0062-925BD11CD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555E3-D48D-4164-7B4C-BBF36D8A7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949064-8291-4841-A92A-371E087A6727}" type="slidenum">
              <a:rPr lang="en-IN" altLang="en-US"/>
              <a:pPr>
                <a:defRPr/>
              </a:pPr>
              <a:t>‹#›</a:t>
            </a:fld>
            <a:endParaRPr lang="en-I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38BCACD-D0C2-7CDD-92D0-D64B645C1F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531769"/>
              </p:ext>
            </p:extLst>
          </p:nvPr>
        </p:nvGraphicFramePr>
        <p:xfrm>
          <a:off x="0" y="0"/>
          <a:ext cx="9144000" cy="63927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4704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40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4000" baseline="0" dirty="0">
                          <a:effectLst/>
                          <a:latin typeface="+mn-lt"/>
                          <a:ea typeface="+mn-ea"/>
                        </a:rPr>
                        <a:t> expenditure on health, 2010</a:t>
                      </a:r>
                      <a:endParaRPr lang="en-GB" sz="4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73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</a:t>
                      </a:r>
                      <a:r>
                        <a:rPr lang="en-GB" sz="2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(developing countries only, except last row)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As % of GDP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 absolute terms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Sub-Saharan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East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Asia &amp; Pacific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Middle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East &amp; North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Latin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America &amp; Car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Times New Roman"/>
                          <a:ea typeface="Calibri"/>
                        </a:rPr>
                        <a:t>Europe</a:t>
                      </a:r>
                      <a:r>
                        <a:rPr lang="en-US" sz="3200" b="1" baseline="0" dirty="0">
                          <a:effectLst/>
                          <a:latin typeface="Times New Roman"/>
                          <a:ea typeface="Calibri"/>
                        </a:rPr>
                        <a:t> &amp; Central Asia</a:t>
                      </a:r>
                      <a:endParaRPr lang="en-GB" sz="32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European Union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2,499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E4F2EC3-0AF5-3E0D-FDD8-7069831DA4F5}"/>
              </a:ext>
            </a:extLst>
          </p:cNvPr>
          <p:cNvSpPr txBox="1"/>
          <p:nvPr/>
        </p:nvSpPr>
        <p:spPr>
          <a:xfrm>
            <a:off x="0" y="639275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</a:t>
            </a:r>
            <a:r>
              <a:rPr lang="en-US" sz="2000" dirty="0"/>
              <a:t> 2005 PPP international dollars. Source: WDI (</a:t>
            </a:r>
            <a:r>
              <a:rPr lang="en-US" sz="2000" i="1" dirty="0"/>
              <a:t>An Uncertain Glory</a:t>
            </a:r>
            <a:r>
              <a:rPr lang="en-US" sz="2000" dirty="0"/>
              <a:t>, Table 6.2).</a:t>
            </a:r>
            <a:endParaRPr lang="en-IN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1B474-DC74-C3E1-9F85-72B4E086B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61B56E7-8070-221A-4DE0-2511395A5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95540"/>
              </p:ext>
            </p:extLst>
          </p:nvPr>
        </p:nvGraphicFramePr>
        <p:xfrm>
          <a:off x="0" y="0"/>
          <a:ext cx="9144000" cy="63330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4285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40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4000" baseline="0" dirty="0">
                          <a:effectLst/>
                          <a:latin typeface="+mn-lt"/>
                          <a:ea typeface="+mn-ea"/>
                        </a:rPr>
                        <a:t> expenditure on health as % of GDP</a:t>
                      </a:r>
                      <a:endParaRPr lang="en-GB" sz="4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2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</a:t>
                      </a:r>
                      <a:r>
                        <a:rPr lang="en-GB" sz="2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2010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2022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**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Sub-Saharan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East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Asia &amp; Pacific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Middle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East &amp; North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Latin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America &amp; Car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Times New Roman"/>
                          <a:ea typeface="Calibri"/>
                        </a:rPr>
                        <a:t>Europe</a:t>
                      </a:r>
                      <a:r>
                        <a:rPr lang="en-US" sz="3200" b="1" baseline="0" dirty="0">
                          <a:effectLst/>
                          <a:latin typeface="Times New Roman"/>
                          <a:ea typeface="Calibri"/>
                        </a:rPr>
                        <a:t> &amp; Central Asia</a:t>
                      </a:r>
                      <a:endParaRPr lang="en-GB" sz="32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European Union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BBFE445-9D4F-5375-FABA-31B8B2F5BF8A}"/>
              </a:ext>
            </a:extLst>
          </p:cNvPr>
          <p:cNvSpPr txBox="1"/>
          <p:nvPr/>
        </p:nvSpPr>
        <p:spPr>
          <a:xfrm>
            <a:off x="0" y="64533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Developing countries only (except last row). ** Excluding high-income countries (except last row).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929227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4A0EE-0293-BEE6-0A92-48368987E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E91938C-E521-C805-4974-A42DCC12509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6309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28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58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6435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3600" baseline="0" dirty="0">
                          <a:effectLst/>
                          <a:latin typeface="+mn-lt"/>
                          <a:ea typeface="+mn-ea"/>
                        </a:rPr>
                        <a:t> spending on health as % of GDP, 2022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aseline="0" dirty="0">
                          <a:effectLst/>
                          <a:latin typeface="+mn-lt"/>
                          <a:ea typeface="+mn-ea"/>
                        </a:rPr>
                        <a:t>(Source: WDI online)</a:t>
                      </a:r>
                      <a:endParaRPr lang="en-GB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81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81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/>
                          <a:ea typeface="Calibri"/>
                        </a:rPr>
                        <a:t>Low income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81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/>
                          <a:ea typeface="Calibri"/>
                        </a:rPr>
                        <a:t>Middle income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88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effectLst/>
                          <a:latin typeface="Times New Roman"/>
                          <a:ea typeface="Calibri"/>
                        </a:rPr>
                        <a:t>High income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881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/>
                          <a:ea typeface="Calibri"/>
                        </a:rPr>
                        <a:t>World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3881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/>
                          <a:ea typeface="Calibri"/>
                        </a:rPr>
                        <a:t>Developing countries</a:t>
                      </a:r>
                      <a:r>
                        <a:rPr lang="en-GB" sz="3600" dirty="0">
                          <a:effectLst/>
                          <a:latin typeface="Times New Roman"/>
                          <a:ea typeface="Calibri"/>
                        </a:rPr>
                        <a:t>*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042464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F52E2F2-6A76-5B67-4BF5-F04676BAF993}"/>
              </a:ext>
            </a:extLst>
          </p:cNvPr>
          <p:cNvSpPr txBox="1"/>
          <p:nvPr/>
        </p:nvSpPr>
        <p:spPr>
          <a:xfrm>
            <a:off x="0" y="63813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*</a:t>
            </a:r>
            <a:r>
              <a:rPr lang="en-US" dirty="0"/>
              <a:t> “IDA &amp; IBRD” countries.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7512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1B485-FA96-6DB4-2F50-F50B358F2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3ABD79-08AA-E63F-C8DE-6D03D7969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230826"/>
              </p:ext>
            </p:extLst>
          </p:nvPr>
        </p:nvGraphicFramePr>
        <p:xfrm>
          <a:off x="0" y="0"/>
          <a:ext cx="9144000" cy="6393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4285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40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4000" baseline="0" dirty="0">
                          <a:effectLst/>
                          <a:latin typeface="+mn-lt"/>
                          <a:ea typeface="+mn-ea"/>
                        </a:rPr>
                        <a:t> expenditure on health as % of GDP</a:t>
                      </a:r>
                      <a:endParaRPr lang="en-GB" sz="4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2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</a:t>
                      </a:r>
                      <a:r>
                        <a:rPr lang="en-GB" sz="3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2800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2010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2022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Sub-Saharan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East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Asia &amp; Pacific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Middle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East &amp; North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Latin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America &amp; Car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Times New Roman"/>
                          <a:ea typeface="Calibri"/>
                        </a:rPr>
                        <a:t>Europe</a:t>
                      </a:r>
                      <a:r>
                        <a:rPr lang="en-US" sz="3200" b="1" baseline="0" dirty="0">
                          <a:effectLst/>
                          <a:latin typeface="Times New Roman"/>
                          <a:ea typeface="Calibri"/>
                        </a:rPr>
                        <a:t> &amp; Central Asia</a:t>
                      </a:r>
                      <a:endParaRPr lang="en-GB" sz="32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European Union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18D46E5-9B92-6F20-EA4D-3435545314A7}"/>
              </a:ext>
            </a:extLst>
          </p:cNvPr>
          <p:cNvSpPr txBox="1"/>
          <p:nvPr/>
        </p:nvSpPr>
        <p:spPr>
          <a:xfrm>
            <a:off x="0" y="64533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“IDA &amp; IBRD” countries (except last row).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072165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6C85F-B355-C528-3540-E15CAC94B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F17640-D251-C6BA-FAB2-7678BC9E0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98204"/>
              </p:ext>
            </p:extLst>
          </p:nvPr>
        </p:nvGraphicFramePr>
        <p:xfrm>
          <a:off x="0" y="0"/>
          <a:ext cx="9144000" cy="6393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4285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40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4000" baseline="0" dirty="0">
                          <a:effectLst/>
                          <a:latin typeface="+mn-lt"/>
                          <a:ea typeface="+mn-ea"/>
                        </a:rPr>
                        <a:t> expenditure on health as % of GDP</a:t>
                      </a:r>
                      <a:endParaRPr lang="en-GB" sz="4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2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</a:t>
                      </a:r>
                      <a:r>
                        <a:rPr lang="en-GB" sz="3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2800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2010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2022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Sub-Saharan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East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Asia &amp; Pacific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Middle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East &amp; North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Latin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America &amp; Car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Times New Roman"/>
                          <a:ea typeface="Calibri"/>
                        </a:rPr>
                        <a:t>Europe</a:t>
                      </a:r>
                      <a:r>
                        <a:rPr lang="en-US" sz="3200" b="1" baseline="0" dirty="0">
                          <a:effectLst/>
                          <a:latin typeface="Times New Roman"/>
                          <a:ea typeface="Calibri"/>
                        </a:rPr>
                        <a:t> &amp; Central Asia</a:t>
                      </a:r>
                      <a:endParaRPr lang="en-GB" sz="32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European Union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335C620-AE28-DA6E-738D-8FF818FF6979}"/>
              </a:ext>
            </a:extLst>
          </p:cNvPr>
          <p:cNvSpPr txBox="1"/>
          <p:nvPr/>
        </p:nvSpPr>
        <p:spPr>
          <a:xfrm>
            <a:off x="0" y="64533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Excluding high-income countries (except last row).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151917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69E94-029B-AD63-AEA6-2650530FD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160DB4-DD35-3638-F6DA-9FC707427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867378"/>
              </p:ext>
            </p:extLst>
          </p:nvPr>
        </p:nvGraphicFramePr>
        <p:xfrm>
          <a:off x="0" y="0"/>
          <a:ext cx="9144000" cy="63330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4285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40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4000" baseline="0" dirty="0">
                          <a:effectLst/>
                          <a:latin typeface="+mn-lt"/>
                          <a:ea typeface="+mn-ea"/>
                        </a:rPr>
                        <a:t> expenditure on health as % of GDP</a:t>
                      </a:r>
                      <a:endParaRPr lang="en-GB" sz="4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2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</a:t>
                      </a:r>
                      <a:r>
                        <a:rPr lang="en-GB" sz="2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2010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2022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**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Sub-Saharan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East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Asia &amp; Pacific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Middle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East &amp; North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Latin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America &amp; Car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Times New Roman"/>
                          <a:ea typeface="Calibri"/>
                        </a:rPr>
                        <a:t>Europe</a:t>
                      </a:r>
                      <a:r>
                        <a:rPr lang="en-US" sz="3200" b="1" baseline="0" dirty="0">
                          <a:effectLst/>
                          <a:latin typeface="Times New Roman"/>
                          <a:ea typeface="Calibri"/>
                        </a:rPr>
                        <a:t> &amp; Central Asia</a:t>
                      </a:r>
                      <a:endParaRPr lang="en-GB" sz="32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11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European Union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9141FA4-73BB-636F-8819-0F716C1C73B9}"/>
              </a:ext>
            </a:extLst>
          </p:cNvPr>
          <p:cNvSpPr txBox="1"/>
          <p:nvPr/>
        </p:nvSpPr>
        <p:spPr>
          <a:xfrm>
            <a:off x="0" y="64533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Developing countries only (except last row). ** “IDA &amp; IBRD countries only (except last row).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391649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BD75F-231E-57A2-E51D-D8BE54D3E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8D3FB63-AB5C-6049-03AD-3586E979F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604906"/>
              </p:ext>
            </p:extLst>
          </p:nvPr>
        </p:nvGraphicFramePr>
        <p:xfrm>
          <a:off x="0" y="0"/>
          <a:ext cx="9144000" cy="63927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4704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40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4000" baseline="0" dirty="0">
                          <a:effectLst/>
                          <a:latin typeface="+mn-lt"/>
                          <a:ea typeface="+mn-ea"/>
                        </a:rPr>
                        <a:t> expenditure on health, 2022</a:t>
                      </a:r>
                      <a:endParaRPr lang="en-GB" sz="4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73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</a:t>
                      </a:r>
                      <a:r>
                        <a:rPr lang="en-GB" sz="2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(excl. high-income countries, except last row)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As % of GDP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As % of health exp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Sub-Saharan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East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Asia &amp; Pacific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Middle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East &amp; North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Latin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America &amp; Car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Times New Roman"/>
                          <a:ea typeface="Calibri"/>
                        </a:rPr>
                        <a:t>Europe</a:t>
                      </a:r>
                      <a:r>
                        <a:rPr lang="en-US" sz="3200" b="1" baseline="0" dirty="0">
                          <a:effectLst/>
                          <a:latin typeface="Times New Roman"/>
                          <a:ea typeface="Calibri"/>
                        </a:rPr>
                        <a:t> &amp; Central Asia</a:t>
                      </a:r>
                      <a:endParaRPr lang="en-GB" sz="32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European Union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B8E2771-8108-382D-FB41-2781C9560191}"/>
              </a:ext>
            </a:extLst>
          </p:cNvPr>
          <p:cNvSpPr txBox="1"/>
          <p:nvPr/>
        </p:nvSpPr>
        <p:spPr>
          <a:xfrm>
            <a:off x="0" y="639275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Source: WDI online.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20180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2A0F5-D754-B7F5-6157-59A7F95DA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621F251-8DDC-D3A3-E31E-215C84F4C797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63927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4704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4000" dirty="0">
                          <a:effectLst/>
                          <a:latin typeface="+mn-lt"/>
                          <a:ea typeface="+mn-ea"/>
                        </a:rPr>
                        <a:t>Public</a:t>
                      </a:r>
                      <a:r>
                        <a:rPr lang="en-US" sz="4000" baseline="0" dirty="0">
                          <a:effectLst/>
                          <a:latin typeface="+mn-lt"/>
                          <a:ea typeface="+mn-ea"/>
                        </a:rPr>
                        <a:t> expenditure on health, 2022</a:t>
                      </a:r>
                      <a:endParaRPr lang="en-GB" sz="4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73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</a:t>
                      </a:r>
                      <a:r>
                        <a:rPr lang="en-GB" sz="2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(excl. high-income countries, except last row)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As % of GDP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 absolute terms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India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Sub-Saharan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East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Asia &amp; Pacific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Middle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East &amp; North Africa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Latin</a:t>
                      </a:r>
                      <a:r>
                        <a:rPr lang="en-US" sz="3200" baseline="0" dirty="0">
                          <a:effectLst/>
                          <a:latin typeface="Times New Roman"/>
                          <a:ea typeface="Calibri"/>
                        </a:rPr>
                        <a:t> America &amp; Car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Times New Roman"/>
                          <a:ea typeface="Calibri"/>
                        </a:rPr>
                        <a:t>Europe</a:t>
                      </a:r>
                      <a:r>
                        <a:rPr lang="en-US" sz="3200" b="1" baseline="0" dirty="0">
                          <a:effectLst/>
                          <a:latin typeface="Times New Roman"/>
                          <a:ea typeface="Calibri"/>
                        </a:rPr>
                        <a:t> &amp; Central Asia</a:t>
                      </a:r>
                      <a:endParaRPr lang="en-GB" sz="32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0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</a:rPr>
                        <a:t>European Union</a:t>
                      </a:r>
                      <a:endParaRPr lang="en-GB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4,418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59FBC62-7BA9-3754-82AA-DD53686F28C8}"/>
              </a:ext>
            </a:extLst>
          </p:cNvPr>
          <p:cNvSpPr txBox="1"/>
          <p:nvPr/>
        </p:nvSpPr>
        <p:spPr>
          <a:xfrm>
            <a:off x="0" y="639275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</a:t>
            </a:r>
            <a:r>
              <a:rPr lang="en-US" sz="2000" dirty="0"/>
              <a:t> PPP, current international dollars. Source: WDI online.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4359291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3607</TotalTime>
  <Words>696</Words>
  <Application>Microsoft Office PowerPoint</Application>
  <PresentationFormat>On-screen Show (4:3)</PresentationFormat>
  <Paragraphs>215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meghna</dc:creator>
  <cp:lastModifiedBy>Jean</cp:lastModifiedBy>
  <cp:revision>148</cp:revision>
  <dcterms:created xsi:type="dcterms:W3CDTF">2013-03-18T10:21:43Z</dcterms:created>
  <dcterms:modified xsi:type="dcterms:W3CDTF">2026-01-28T08:04:13Z</dcterms:modified>
</cp:coreProperties>
</file>