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ublic_finance\UB_2526\Chart_BudgetAs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ublic_finance\UB_2526\Chart_B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ublic_finance\UB_2526\UB%20202526_New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ublic_finance\UB_2526\UB%20202526_New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'Fig1'!$B$6</c:f>
              <c:strCache>
                <c:ptCount val="1"/>
                <c:pt idx="0">
                  <c:v>Union</c:v>
                </c:pt>
              </c:strCache>
            </c:strRef>
          </c:tx>
          <c:spPr>
            <a:ln w="28575" cap="rnd">
              <a:solidFill>
                <a:schemeClr val="dk1">
                  <a:tint val="88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'Fig1'!$C$5:$K$5</c:f>
              <c:strCache>
                <c:ptCount val="9"/>
                <c:pt idx="0">
                  <c:v>2017-18</c:v>
                </c:pt>
                <c:pt idx="1">
                  <c:v>2018-19</c:v>
                </c:pt>
                <c:pt idx="2">
                  <c:v>2019-20 AE</c:v>
                </c:pt>
                <c:pt idx="3">
                  <c:v>2020-21 </c:v>
                </c:pt>
                <c:pt idx="4">
                  <c:v>2021-22</c:v>
                </c:pt>
                <c:pt idx="5">
                  <c:v>2022-23 </c:v>
                </c:pt>
                <c:pt idx="6">
                  <c:v>2023-24</c:v>
                </c:pt>
                <c:pt idx="7">
                  <c:v>2024-25 RE</c:v>
                </c:pt>
                <c:pt idx="8">
                  <c:v>2025-26 BE</c:v>
                </c:pt>
              </c:strCache>
            </c:strRef>
          </c:cat>
          <c:val>
            <c:numRef>
              <c:f>'Fig1'!$C$6:$K$6</c:f>
              <c:numCache>
                <c:formatCode>0.00</c:formatCode>
                <c:ptCount val="9"/>
                <c:pt idx="0">
                  <c:v>0.31965401589528636</c:v>
                </c:pt>
                <c:pt idx="1">
                  <c:v>0.29581969939870062</c:v>
                </c:pt>
                <c:pt idx="2">
                  <c:v>0.32306622275560598</c:v>
                </c:pt>
                <c:pt idx="3">
                  <c:v>0.36826374357364483</c:v>
                </c:pt>
                <c:pt idx="4">
                  <c:v>0.36691684727722634</c:v>
                </c:pt>
                <c:pt idx="5">
                  <c:v>0.28699429735904108</c:v>
                </c:pt>
                <c:pt idx="6">
                  <c:v>0.29099999999999998</c:v>
                </c:pt>
                <c:pt idx="7">
                  <c:v>0.28799999999999998</c:v>
                </c:pt>
                <c:pt idx="8">
                  <c:v>0.29099999999999998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90-43D1-8FF3-CB027509F9C3}"/>
            </c:ext>
          </c:extLst>
        </c:ser>
        <c:ser>
          <c:idx val="1"/>
          <c:order val="1"/>
          <c:tx>
            <c:strRef>
              <c:f>'Fig1'!$B$7</c:f>
              <c:strCache>
                <c:ptCount val="1"/>
                <c:pt idx="0">
                  <c:v>All states and UTs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'Fig1'!$C$5:$K$5</c:f>
              <c:strCache>
                <c:ptCount val="9"/>
                <c:pt idx="0">
                  <c:v>2017-18</c:v>
                </c:pt>
                <c:pt idx="1">
                  <c:v>2018-19</c:v>
                </c:pt>
                <c:pt idx="2">
                  <c:v>2019-20 AE</c:v>
                </c:pt>
                <c:pt idx="3">
                  <c:v>2020-21 </c:v>
                </c:pt>
                <c:pt idx="4">
                  <c:v>2021-22</c:v>
                </c:pt>
                <c:pt idx="5">
                  <c:v>2022-23 </c:v>
                </c:pt>
                <c:pt idx="6">
                  <c:v>2023-24</c:v>
                </c:pt>
                <c:pt idx="7">
                  <c:v>2024-25 RE</c:v>
                </c:pt>
                <c:pt idx="8">
                  <c:v>2025-26 BE</c:v>
                </c:pt>
              </c:strCache>
            </c:strRef>
          </c:cat>
          <c:val>
            <c:numRef>
              <c:f>'Fig1'!$C$7:$K$7</c:f>
              <c:numCache>
                <c:formatCode>General</c:formatCode>
                <c:ptCount val="9"/>
                <c:pt idx="0">
                  <c:v>0.67</c:v>
                </c:pt>
                <c:pt idx="1">
                  <c:v>0.7</c:v>
                </c:pt>
                <c:pt idx="2">
                  <c:v>0.71</c:v>
                </c:pt>
                <c:pt idx="3">
                  <c:v>0.9</c:v>
                </c:pt>
                <c:pt idx="4">
                  <c:v>1.1000000000000001</c:v>
                </c:pt>
                <c:pt idx="5">
                  <c:v>1</c:v>
                </c:pt>
                <c:pt idx="6">
                  <c:v>1.1000000000000001</c:v>
                </c:pt>
                <c:pt idx="7">
                  <c:v>1.1000000000000001</c:v>
                </c:pt>
                <c:pt idx="8">
                  <c:v>1.1000000000000001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90-43D1-8FF3-CB027509F9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3267903"/>
        <c:axId val="313251583"/>
      </c:lineChart>
      <c:catAx>
        <c:axId val="313267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251583"/>
        <c:crosses val="autoZero"/>
        <c:auto val="1"/>
        <c:lblAlgn val="ctr"/>
        <c:lblOffset val="100"/>
        <c:noMultiLvlLbl val="0"/>
      </c:catAx>
      <c:valAx>
        <c:axId val="3132515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267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036452921390697E-2"/>
          <c:y val="8.183011214507277E-2"/>
          <c:w val="0.85219685039370074"/>
          <c:h val="0.735771361913094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'fig2'!$C$7</c:f>
              <c:strCache>
                <c:ptCount val="1"/>
                <c:pt idx="0">
                  <c:v>WIthout cess (2018-19 prices)</c:v>
                </c:pt>
              </c:strCache>
            </c:strRef>
          </c:tx>
          <c:spPr>
            <a:pattFill prst="wdUpDiag">
              <a:fgClr>
                <a:schemeClr val="dk1">
                  <a:tint val="88000"/>
                </a:schemeClr>
              </a:fgClr>
              <a:bgClr>
                <a:schemeClr val="bg1"/>
              </a:bgClr>
            </a:pattFill>
            <a:ln>
              <a:noFill/>
            </a:ln>
            <a:effectLst>
              <a:innerShdw blurRad="114300">
                <a:schemeClr val="dk1">
                  <a:tint val="88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'fig2'!$E$3:$L$3</c:f>
              <c:strCache>
                <c:ptCount val="8"/>
                <c:pt idx="0">
                  <c:v>2018-19</c:v>
                </c:pt>
                <c:pt idx="1">
                  <c:v>2019-20</c:v>
                </c:pt>
                <c:pt idx="2">
                  <c:v>2020-21</c:v>
                </c:pt>
                <c:pt idx="3">
                  <c:v>2021-22</c:v>
                </c:pt>
                <c:pt idx="4">
                  <c:v>2022-23</c:v>
                </c:pt>
                <c:pt idx="5">
                  <c:v>2023-24 </c:v>
                </c:pt>
                <c:pt idx="6">
                  <c:v>2024-25 RE</c:v>
                </c:pt>
                <c:pt idx="7">
                  <c:v>2025-26 BE</c:v>
                </c:pt>
              </c:strCache>
            </c:strRef>
          </c:cat>
          <c:val>
            <c:numRef>
              <c:f>'fig2'!$E$5:$L$5</c:f>
              <c:numCache>
                <c:formatCode>0</c:formatCode>
                <c:ptCount val="8"/>
                <c:pt idx="0">
                  <c:v>41198.395604395606</c:v>
                </c:pt>
                <c:pt idx="1">
                  <c:v>47206.533238027157</c:v>
                </c:pt>
                <c:pt idx="2">
                  <c:v>54394.049651911206</c:v>
                </c:pt>
                <c:pt idx="3">
                  <c:v>55025.057034220532</c:v>
                </c:pt>
                <c:pt idx="4">
                  <c:v>45719</c:v>
                </c:pt>
                <c:pt idx="5">
                  <c:v>47415</c:v>
                </c:pt>
                <c:pt idx="6">
                  <c:v>50254</c:v>
                </c:pt>
                <c:pt idx="7">
                  <c:v>52450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15-4701-BD26-3213FFEB889D}"/>
            </c:ext>
          </c:extLst>
        </c:ser>
        <c:ser>
          <c:idx val="1"/>
          <c:order val="1"/>
          <c:tx>
            <c:strRef>
              <c:f>'fig2'!$C$5</c:f>
              <c:strCache>
                <c:ptCount val="1"/>
                <c:pt idx="0">
                  <c:v>With Cess (2018-19 Prices)</c:v>
                </c:pt>
              </c:strCache>
            </c:strRef>
          </c:tx>
          <c:spPr>
            <a:pattFill prst="narHorz">
              <a:fgClr>
                <a:schemeClr val="dk1">
                  <a:tint val="55000"/>
                </a:schemeClr>
              </a:fgClr>
              <a:bgClr>
                <a:schemeClr val="dk1">
                  <a:tint val="55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dk1">
                  <a:tint val="5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'fig2'!$E$3:$L$3</c:f>
              <c:strCache>
                <c:ptCount val="8"/>
                <c:pt idx="0">
                  <c:v>2018-19</c:v>
                </c:pt>
                <c:pt idx="1">
                  <c:v>2019-20</c:v>
                </c:pt>
                <c:pt idx="2">
                  <c:v>2020-21</c:v>
                </c:pt>
                <c:pt idx="3">
                  <c:v>2021-22</c:v>
                </c:pt>
                <c:pt idx="4">
                  <c:v>2022-23</c:v>
                </c:pt>
                <c:pt idx="5">
                  <c:v>2023-24 </c:v>
                </c:pt>
                <c:pt idx="6">
                  <c:v>2024-25 RE</c:v>
                </c:pt>
                <c:pt idx="7">
                  <c:v>2025-26 BE</c:v>
                </c:pt>
              </c:strCache>
            </c:strRef>
          </c:cat>
          <c:val>
            <c:numRef>
              <c:f>'fig2'!$E$7:$L$7</c:f>
              <c:numCache>
                <c:formatCode>0</c:formatCode>
                <c:ptCount val="8"/>
                <c:pt idx="0">
                  <c:v>45407.06</c:v>
                </c:pt>
                <c:pt idx="1">
                  <c:v>54891.918763402427</c:v>
                </c:pt>
                <c:pt idx="2">
                  <c:v>66222.585922106926</c:v>
                </c:pt>
                <c:pt idx="3">
                  <c:v>63698.953326996198</c:v>
                </c:pt>
                <c:pt idx="4">
                  <c:v>50110.52019315189</c:v>
                </c:pt>
                <c:pt idx="5">
                  <c:v>51301.375690607732</c:v>
                </c:pt>
                <c:pt idx="6">
                  <c:v>53363.06048387097</c:v>
                </c:pt>
                <c:pt idx="7">
                  <c:v>56026.011363636368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15-4701-BD26-3213FFEB8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17780464"/>
        <c:axId val="218565104"/>
      </c:barChart>
      <c:catAx>
        <c:axId val="21778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565104"/>
        <c:crosses val="autoZero"/>
        <c:auto val="1"/>
        <c:lblAlgn val="ctr"/>
        <c:lblOffset val="100"/>
        <c:noMultiLvlLbl val="0"/>
      </c:catAx>
      <c:valAx>
        <c:axId val="218565104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780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7898242008605229"/>
          <c:y val="0.93073593073593075"/>
          <c:w val="0.61858289348446827"/>
          <c:h val="6.08770494597266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866667852415726E-2"/>
          <c:y val="5.0450069721577319E-2"/>
          <c:w val="0.92481507900976612"/>
          <c:h val="0.81639910342687794"/>
        </c:manualLayout>
      </c:layout>
      <c:lineChart>
        <c:grouping val="standard"/>
        <c:varyColors val="0"/>
        <c:ser>
          <c:idx val="0"/>
          <c:order val="0"/>
          <c:tx>
            <c:v>Share of transfer</c:v>
          </c:tx>
          <c:spPr>
            <a:ln w="28575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GIA!$C$55:$C$76</c:f>
              <c:strCache>
                <c:ptCount val="22"/>
                <c:pt idx="0">
                  <c:v>2000-01</c:v>
                </c:pt>
                <c:pt idx="1">
                  <c:v>2001-02</c:v>
                </c:pt>
                <c:pt idx="2">
                  <c:v>2003-04</c:v>
                </c:pt>
                <c:pt idx="3">
                  <c:v>2004-05</c:v>
                </c:pt>
                <c:pt idx="4">
                  <c:v>2005-06</c:v>
                </c:pt>
                <c:pt idx="5">
                  <c:v>2006-07</c:v>
                </c:pt>
                <c:pt idx="6">
                  <c:v>2007-08</c:v>
                </c:pt>
                <c:pt idx="7">
                  <c:v>2008-09</c:v>
                </c:pt>
                <c:pt idx="8">
                  <c:v>2009-10</c:v>
                </c:pt>
                <c:pt idx="9">
                  <c:v>2010-11</c:v>
                </c:pt>
                <c:pt idx="10">
                  <c:v>2011-12</c:v>
                </c:pt>
                <c:pt idx="11">
                  <c:v>2012-13</c:v>
                </c:pt>
                <c:pt idx="12">
                  <c:v>2013-14</c:v>
                </c:pt>
                <c:pt idx="13">
                  <c:v>2014-15</c:v>
                </c:pt>
                <c:pt idx="14">
                  <c:v>2015-16</c:v>
                </c:pt>
                <c:pt idx="15">
                  <c:v>2016-17</c:v>
                </c:pt>
                <c:pt idx="16">
                  <c:v>2017-18</c:v>
                </c:pt>
                <c:pt idx="17">
                  <c:v>2018-19</c:v>
                </c:pt>
                <c:pt idx="18">
                  <c:v>2019-20 </c:v>
                </c:pt>
                <c:pt idx="19">
                  <c:v>2020-21 AE</c:v>
                </c:pt>
                <c:pt idx="20">
                  <c:v>2021-22 RE</c:v>
                </c:pt>
                <c:pt idx="21">
                  <c:v>2022-23 BE</c:v>
                </c:pt>
              </c:strCache>
            </c:strRef>
          </c:cat>
          <c:val>
            <c:numRef>
              <c:f>GIA!$D$55:$D$76</c:f>
              <c:numCache>
                <c:formatCode>0.0</c:formatCode>
                <c:ptCount val="22"/>
                <c:pt idx="0">
                  <c:v>53.361992228441288</c:v>
                </c:pt>
                <c:pt idx="1">
                  <c:v>61.741025633304474</c:v>
                </c:pt>
                <c:pt idx="2">
                  <c:v>48.246179588278132</c:v>
                </c:pt>
                <c:pt idx="3">
                  <c:v>46.79509711792759</c:v>
                </c:pt>
                <c:pt idx="4">
                  <c:v>76.715820955072459</c:v>
                </c:pt>
                <c:pt idx="5">
                  <c:v>75.496190694706542</c:v>
                </c:pt>
                <c:pt idx="6">
                  <c:v>86.519882016041848</c:v>
                </c:pt>
                <c:pt idx="7">
                  <c:v>78.346717600959124</c:v>
                </c:pt>
                <c:pt idx="8">
                  <c:v>76.154158890311663</c:v>
                </c:pt>
                <c:pt idx="9">
                  <c:v>74.086255671952628</c:v>
                </c:pt>
                <c:pt idx="10">
                  <c:v>76.388837260213236</c:v>
                </c:pt>
                <c:pt idx="11">
                  <c:v>77.316105798880784</c:v>
                </c:pt>
                <c:pt idx="12">
                  <c:v>75.874062202069524</c:v>
                </c:pt>
                <c:pt idx="13">
                  <c:v>62.728183118741065</c:v>
                </c:pt>
                <c:pt idx="14">
                  <c:v>58.605010017192626</c:v>
                </c:pt>
                <c:pt idx="15">
                  <c:v>53.429516585473024</c:v>
                </c:pt>
                <c:pt idx="16">
                  <c:v>57.013915487400737</c:v>
                </c:pt>
                <c:pt idx="17">
                  <c:v>54.373947845687645</c:v>
                </c:pt>
                <c:pt idx="18">
                  <c:v>50.225144809495291</c:v>
                </c:pt>
                <c:pt idx="19">
                  <c:v>52.523642127698515</c:v>
                </c:pt>
                <c:pt idx="20">
                  <c:v>55.134146964526181</c:v>
                </c:pt>
                <c:pt idx="21">
                  <c:v>48.677247728728027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88-416B-94FA-28B9BB063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3431081"/>
        <c:axId val="1365122974"/>
      </c:lineChart>
      <c:catAx>
        <c:axId val="41343108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IN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I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5122974"/>
        <c:crosses val="autoZero"/>
        <c:auto val="1"/>
        <c:lblAlgn val="ctr"/>
        <c:lblOffset val="100"/>
        <c:noMultiLvlLbl val="1"/>
      </c:catAx>
      <c:valAx>
        <c:axId val="1365122974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rgbClr val="B7B7B7"/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IN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IN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43108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solidFill>
      <a:schemeClr val="lt1"/>
    </a:solidFill>
    <a:ln w="12700" cap="flat" cmpd="sng" algn="ctr">
      <a:noFill/>
      <a:prstDash val="solid"/>
      <a:miter lim="800000"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 NHM 2024-25'!$C$28</c:f>
              <c:strCache>
                <c:ptCount val="1"/>
                <c:pt idx="0">
                  <c:v>NHM Spending (Constant prices)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 w="155575" cmpd="sng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 NHM 2024-25'!$D$27:$J$27</c:f>
              <c:strCache>
                <c:ptCount val="7"/>
                <c:pt idx="0">
                  <c:v>2019-20</c:v>
                </c:pt>
                <c:pt idx="1">
                  <c:v>2020-21 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 RE</c:v>
                </c:pt>
                <c:pt idx="6">
                  <c:v>2025-26 BE</c:v>
                </c:pt>
              </c:strCache>
            </c:strRef>
          </c:cat>
          <c:val>
            <c:numRef>
              <c:f>' NHM 2024-25'!$D$28:$J$28</c:f>
              <c:numCache>
                <c:formatCode>0</c:formatCode>
                <c:ptCount val="7"/>
                <c:pt idx="0">
                  <c:v>33817.196890636165</c:v>
                </c:pt>
                <c:pt idx="1">
                  <c:v>33748.177164061475</c:v>
                </c:pt>
                <c:pt idx="2">
                  <c:v>24952.60655893536</c:v>
                </c:pt>
                <c:pt idx="3">
                  <c:v>26454.083157894736</c:v>
                </c:pt>
                <c:pt idx="4">
                  <c:v>27068.523149171273</c:v>
                </c:pt>
                <c:pt idx="5">
                  <c:v>29553.717741935485</c:v>
                </c:pt>
                <c:pt idx="6">
                  <c:v>29672.91462121212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04D-4FEC-8623-34027F5D8C9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2620304"/>
        <c:axId val="132631824"/>
      </c:lineChart>
      <c:catAx>
        <c:axId val="13262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31824"/>
        <c:crosses val="autoZero"/>
        <c:auto val="1"/>
        <c:lblAlgn val="ctr"/>
        <c:lblOffset val="100"/>
        <c:noMultiLvlLbl val="0"/>
      </c:catAx>
      <c:valAx>
        <c:axId val="1326318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132620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colors2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colors3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2D359-E6E3-3B6D-2930-3D15672B1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85EC1-16F4-9199-1C81-8AE043673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37A04-4895-E9E1-BAA0-3C4C4AB7C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36CB0-2000-621B-B4A4-ED521B07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D12B1-FDFA-257E-AC25-585CF0617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434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349F9-387C-B6BB-46ED-A3857A1A3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13AED8-4461-71B1-E23F-E666B4D9E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260AF-1D03-7C0C-DF69-93900D594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C44CD-25CE-41D0-EB37-9E5268868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F0B77-F14B-4B02-3152-E9817B0E3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995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01C9AB-181A-8210-BE1A-E1EE1412D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7E531-DF84-52F5-6EAD-B47CE6C7F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1F449-C82F-7FFA-93C3-431463149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B2612-84CB-AD17-A333-A58E7AB1B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3F3CE-7804-6DB5-C0C9-4BB0D9047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032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73C6-0A9B-54C1-08F9-F95F4122A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DC529-C1AB-AA0B-7153-04C63448B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999DF-BBFB-EEC6-547A-9C56781AA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A233F-78C4-65DA-E320-07FB78C57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91A14-0065-7401-8069-AE9511BB1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218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DDA3E-FDC1-E473-17D0-D1BDC677D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30B8B-70B0-F49F-8B70-DB45DA53A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4CA95-C975-EA01-7EAE-DCBF8F000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11AB6-0EB8-BFF8-1FE6-91258E410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46382-3E07-FB0A-8393-4F9DF0CFD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418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A0D42-AA11-2B01-EFFA-E8B73B7E3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9EC21-CF1B-0A82-CDFB-0087381197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6DC00-95B0-5252-F41D-85979DE80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9350-D739-A303-C3DD-D1809ECB0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7A911-F16C-BE74-709B-87A2501D1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E82EB-2620-418C-9969-2086A4B1F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761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0E813-BFC2-CB91-6FD7-BA0C4C0DF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B619D-16A3-58C9-F121-04C364426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5C8D31-7818-AA3D-1B60-47D459EFD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B15EFC-B0FF-AE5C-2592-A009601325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8DCED4-2A65-19A1-1705-B0F92FC85D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0E99BE-050B-C317-301F-AEEFDE215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9599DB-D3DB-423E-28F5-354C54182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6798E4-5B76-8994-D9D2-715F06DFA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653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50691-0006-5ED1-0E6E-950BB4B5D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8C059E-BD20-6A06-9D68-87F75E55E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CA4DC7-B79A-6504-528E-8252F8C7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0E17D4-B9DD-119C-02E6-A9789BCD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270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0CBE3C-EBA3-9E0E-7331-C5D4E2A7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C4C012-A41C-B97C-DD50-FE1F85138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FACF3-3452-A1A7-7F0C-9FD2013AD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744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A86DB-40A4-F612-520F-07EE09AA7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9994A-FF21-B565-A102-DC277B2D2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A1B0F2-09DB-1A07-BD0A-4C9E9EDA7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C8A63-3238-28DB-3CFC-3BAA42D3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A0B38-8492-DC16-F133-E59D3E77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6DDB5-FDCC-24D8-FD89-3585E861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661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595FC-80BF-C3EB-8C91-6ED688982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E6E9B-B533-E94D-D0CB-7370A07765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2C53F9-14A1-3895-0DB9-DD695009B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F90949-CC1F-3C49-D4E7-9951F10E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CCAA8-30B4-0791-7A87-F4D271659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B2BA7-5E83-77B9-CC54-A1DBE6904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901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819E08-6754-EDEE-5D6F-C3044EC9B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3F951-BD6E-A504-1217-BE4FF4791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DAFF2-1654-4AD0-82BC-A1A8278F2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E45A77-FC93-4BE0-9829-BC7F7409F25D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82E3D-6E9C-721C-E7B5-D3897D69D1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60085-0A14-6C05-9FD9-F6439C003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E826A2-7013-4B4B-A1D3-63E38A0F8E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974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55ACC-25B5-A5F8-B33B-0E7AFF503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Double Union Budget on Health: Key asks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480786-BCEC-BFB1-46D6-F18A7D0433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978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1385DE-ED42-35E7-D27A-F54F18909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Autofit/>
          </a:bodyPr>
          <a:lstStyle/>
          <a:p>
            <a:r>
              <a:rPr lang="en-IN" sz="2800" dirty="0">
                <a:solidFill>
                  <a:srgbClr val="FFFFFF"/>
                </a:solidFill>
              </a:rPr>
              <a:t>Union and State Government Spending on Health as % of GDP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4181764-4074-EDB8-3CBD-6DB8E0D069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24876"/>
              </p:ext>
            </p:extLst>
          </p:nvPr>
        </p:nvGraphicFramePr>
        <p:xfrm>
          <a:off x="487791" y="1581807"/>
          <a:ext cx="10927829" cy="4192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12A5FEE-B15E-E551-694D-0302BA3F2A4D}"/>
              </a:ext>
            </a:extLst>
          </p:cNvPr>
          <p:cNvSpPr txBox="1"/>
          <p:nvPr/>
        </p:nvSpPr>
        <p:spPr>
          <a:xfrm>
            <a:off x="756246" y="5831205"/>
            <a:ext cx="11278437" cy="970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Goudy Old Style" panose="02020502050305020303" pitchFamily="18" charset="0"/>
                <a:ea typeface="Aptos" panose="020B0004020202020204" pitchFamily="34" charset="0"/>
                <a:cs typeface="Mangal" panose="02040503050203030202" pitchFamily="18" charset="0"/>
              </a:rPr>
              <a:t>Source: Spending by Union and State departments of Health. indiabudget.gov.in, Union Budget various years. GDP numbers are from Economic Survey; GDP for 2024-25 is Provisional Estimate from Union Budget, Budget at a Glance statement. State government spending is from RBI “State Finances: Study of budgets” various years. </a:t>
            </a:r>
            <a:endParaRPr lang="en-IN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50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3DED62-D301-CE25-1C12-1D0E015F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IN" sz="2500" dirty="0">
                <a:solidFill>
                  <a:srgbClr val="FFFFFF"/>
                </a:solidFill>
              </a:rPr>
              <a:t>Union Government Spending on Health: with and without Cess Amount </a:t>
            </a:r>
            <a:br>
              <a:rPr lang="en-IN" sz="2500" dirty="0">
                <a:solidFill>
                  <a:srgbClr val="FFFFFF"/>
                </a:solidFill>
              </a:rPr>
            </a:br>
            <a:r>
              <a:rPr lang="en-IN" sz="2500" dirty="0">
                <a:solidFill>
                  <a:srgbClr val="FFFFFF"/>
                </a:solidFill>
              </a:rPr>
              <a:t>(INR Crores; 2018-19 Prices)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18449C-56AA-49F0-B679-F852C057C3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381205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8996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D69366-7990-ABE1-8CFD-62624DC92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 fontScale="90000"/>
          </a:bodyPr>
          <a:lstStyle/>
          <a:p>
            <a:r>
              <a:rPr lang="en-IN" sz="4000" b="1" dirty="0">
                <a:solidFill>
                  <a:schemeClr val="bg1"/>
                </a:solidFill>
              </a:rPr>
              <a:t>Share of transfers to States and UTs in total Union spending on health (%)</a:t>
            </a:r>
            <a:endParaRPr lang="en-IN" sz="4000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800-0000ADBB3B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807700"/>
              </p:ext>
            </p:extLst>
          </p:nvPr>
        </p:nvGraphicFramePr>
        <p:xfrm>
          <a:off x="383458" y="1818969"/>
          <a:ext cx="11188427" cy="4486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3502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C79F9-1039-DDDE-A229-C71BD76C2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/>
              <a:t>Union Government NHM Spending </a:t>
            </a:r>
            <a:br>
              <a:rPr lang="en-IN" dirty="0"/>
            </a:br>
            <a:r>
              <a:rPr lang="en-IN" sz="3600" dirty="0"/>
              <a:t>INR Crores(Constant prices)</a:t>
            </a:r>
            <a:br>
              <a:rPr lang="en-IN" dirty="0"/>
            </a:br>
            <a:endParaRPr lang="en-IN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A4C5786-9991-5F1F-752A-CBAC5437CA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6254536"/>
              </p:ext>
            </p:extLst>
          </p:nvPr>
        </p:nvGraphicFramePr>
        <p:xfrm>
          <a:off x="747253" y="1366684"/>
          <a:ext cx="10343534" cy="5126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849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126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Goudy Old Style</vt:lpstr>
      <vt:lpstr>Office Theme</vt:lpstr>
      <vt:lpstr>Double Union Budget on Health: Key asks</vt:lpstr>
      <vt:lpstr>Union and State Government Spending on Health as % of GDP</vt:lpstr>
      <vt:lpstr>Union Government Spending on Health: with and without Cess Amount  (INR Crores; 2018-19 Prices)</vt:lpstr>
      <vt:lpstr>Share of transfers to States and UTs in total Union spending on health (%)</vt:lpstr>
      <vt:lpstr>Union Government NHM Spending  INR Crores(Constant prices)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Indranil Mukhopadhyay</dc:creator>
  <cp:lastModifiedBy>Indranil Mukhopadhyay</cp:lastModifiedBy>
  <cp:revision>1</cp:revision>
  <dcterms:created xsi:type="dcterms:W3CDTF">2026-01-28T06:19:24Z</dcterms:created>
  <dcterms:modified xsi:type="dcterms:W3CDTF">2026-01-28T07:05:53Z</dcterms:modified>
</cp:coreProperties>
</file>